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93503" r:id="rId4"/>
  </p:sldMasterIdLst>
  <p:notesMasterIdLst>
    <p:notesMasterId r:id="rId23"/>
  </p:notesMasterIdLst>
  <p:sldIdLst>
    <p:sldId id="359" r:id="rId5"/>
    <p:sldId id="351" r:id="rId6"/>
    <p:sldId id="373" r:id="rId7"/>
    <p:sldId id="374" r:id="rId8"/>
    <p:sldId id="375" r:id="rId9"/>
    <p:sldId id="377" r:id="rId10"/>
    <p:sldId id="378" r:id="rId11"/>
    <p:sldId id="384" r:id="rId12"/>
    <p:sldId id="379" r:id="rId13"/>
    <p:sldId id="380" r:id="rId14"/>
    <p:sldId id="385" r:id="rId15"/>
    <p:sldId id="386" r:id="rId16"/>
    <p:sldId id="381" r:id="rId17"/>
    <p:sldId id="387" r:id="rId18"/>
    <p:sldId id="390" r:id="rId19"/>
    <p:sldId id="388" r:id="rId20"/>
    <p:sldId id="391" r:id="rId21"/>
    <p:sldId id="382" r:id="rId2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94" autoAdjust="0"/>
    <p:restoredTop sz="93194" autoAdjust="0"/>
  </p:normalViewPr>
  <p:slideViewPr>
    <p:cSldViewPr snapToGrid="0" snapToObjects="1">
      <p:cViewPr varScale="1">
        <p:scale>
          <a:sx n="93" d="100"/>
          <a:sy n="93" d="100"/>
        </p:scale>
        <p:origin x="-738" y="-10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49" d="100"/>
        <a:sy n="149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image" Target="../media/image4.wmf"/><Relationship Id="rId1" Type="http://schemas.openxmlformats.org/officeDocument/2006/relationships/image" Target="../media/image3.wmf"/><Relationship Id="rId4" Type="http://schemas.openxmlformats.org/officeDocument/2006/relationships/image" Target="../media/image6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image" Target="../media/image6.wmf"/><Relationship Id="rId1" Type="http://schemas.openxmlformats.org/officeDocument/2006/relationships/image" Target="../media/image5.wmf"/><Relationship Id="rId4" Type="http://schemas.openxmlformats.org/officeDocument/2006/relationships/image" Target="../media/image8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media/image1.wmf>
</file>

<file path=ppt/media/image13.wmf>
</file>

<file path=ppt/media/image2.wmf>
</file>

<file path=ppt/media/image20.png>
</file>

<file path=ppt/media/image23.png>
</file>

<file path=ppt/media/image25.png>
</file>

<file path=ppt/media/image3.wmf>
</file>

<file path=ppt/media/image4.wmf>
</file>

<file path=ppt/media/image5.wmf>
</file>

<file path=ppt/media/image6.wmf>
</file>

<file path=ppt/media/image7.wmf>
</file>

<file path=ppt/media/image8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23C113-52D4-473C-872C-C3BF8E6A0E2F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815DD7-2EB3-41F0-8824-B31FE49C755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2010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702562" y="4762092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143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415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249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356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4A9E7B99-7C3F-4BC3-B7B8-7E1F8C620B24}" type="datetime1">
              <a:rPr lang="en-US" smtClean="0"/>
              <a:pPr/>
              <a:t>21.06.2022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91AF2B4D-6B12-4EDF-87BB-2B55CECB661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8633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007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272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826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703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924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8C2560D-EC28-3B41-86E8-18F1CE0113B4}" type="datetimeFigureOut">
              <a:rPr lang="en-US" smtClean="0"/>
              <a:t>21.06.2022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2066355A-084C-D24E-9AD2-7E4FC41EA62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519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708072"/>
            <a:ext cx="9155113" cy="442572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Arial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5560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02805"/>
            <a:ext cx="8229600" cy="36918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8528180" y="4717320"/>
            <a:ext cx="625158" cy="37855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rtl="1"/>
            <a:fld id="{8B8FDE8E-C7F2-544D-89A8-072E7CF17A1D}" type="slidenum">
              <a:rPr lang="en-US" sz="2400" smtClean="0">
                <a:solidFill>
                  <a:schemeClr val="bg1"/>
                </a:solidFill>
                <a:latin typeface="Perpetua" pitchFamily="18" charset="0"/>
              </a:rPr>
              <a:pPr algn="r" rtl="1"/>
              <a:t>‹#›</a:t>
            </a:fld>
            <a:endParaRPr lang="en-US" sz="2800" dirty="0">
              <a:solidFill>
                <a:schemeClr val="bg1"/>
              </a:solidFill>
              <a:latin typeface="Perpetua" pitchFamily="18" charset="0"/>
            </a:endParaRP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0" y="4717320"/>
            <a:ext cx="3928188" cy="37855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solidFill>
                  <a:schemeClr val="bg1"/>
                </a:solidFill>
                <a:latin typeface="Crimson" pitchFamily="50" charset="0"/>
                <a:ea typeface="Tahoma" panose="020B0604030504040204" pitchFamily="34" charset="0"/>
                <a:cs typeface="Tahoma" panose="020B0604030504040204" pitchFamily="34" charset="0"/>
              </a:rPr>
              <a:t>Flow Physics Lab, Technion</a:t>
            </a:r>
            <a:endParaRPr lang="en-US" sz="2800" dirty="0">
              <a:solidFill>
                <a:schemeClr val="bg1"/>
              </a:solidFill>
              <a:latin typeface="Crimson" pitchFamily="50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0250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3504" r:id="rId1"/>
    <p:sldLayoutId id="2147493505" r:id="rId2"/>
    <p:sldLayoutId id="2147493506" r:id="rId3"/>
    <p:sldLayoutId id="2147493507" r:id="rId4"/>
    <p:sldLayoutId id="2147493508" r:id="rId5"/>
    <p:sldLayoutId id="2147493509" r:id="rId6"/>
    <p:sldLayoutId id="2147493510" r:id="rId7"/>
    <p:sldLayoutId id="2147493511" r:id="rId8"/>
    <p:sldLayoutId id="2147493512" r:id="rId9"/>
    <p:sldLayoutId id="2147493513" r:id="rId10"/>
    <p:sldLayoutId id="2147493514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Source Sans Pro"/>
          <a:ea typeface="+mj-ea"/>
          <a:cs typeface="Source Sans Pro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Source Sans Pro"/>
          <a:ea typeface="+mn-ea"/>
          <a:cs typeface="Source Sans Pro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Source Sans Pro"/>
          <a:ea typeface="+mn-ea"/>
          <a:cs typeface="Source Sans Pro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Source Sans Pro"/>
          <a:ea typeface="+mn-ea"/>
          <a:cs typeface="Source Sans Pro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Source Sans Pro"/>
          <a:ea typeface="+mn-ea"/>
          <a:cs typeface="Source Sans Pro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Source Sans Pro"/>
          <a:ea typeface="+mn-ea"/>
          <a:cs typeface="Source Sans Pr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transition.arizona.edu/sites/default/files/2021-08/mack-bllst.pdf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w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4.bin"/><Relationship Id="rId10" Type="http://schemas.openxmlformats.org/officeDocument/2006/relationships/image" Target="../media/image6.wmf"/><Relationship Id="rId4" Type="http://schemas.openxmlformats.org/officeDocument/2006/relationships/image" Target="../media/image3.wmf"/><Relationship Id="rId9" Type="http://schemas.openxmlformats.org/officeDocument/2006/relationships/oleObject" Target="../embeddings/oleObject6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w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8.bin"/><Relationship Id="rId10" Type="http://schemas.openxmlformats.org/officeDocument/2006/relationships/image" Target="../media/image8.wmf"/><Relationship Id="rId4" Type="http://schemas.openxmlformats.org/officeDocument/2006/relationships/image" Target="../media/image5.wmf"/><Relationship Id="rId9" Type="http://schemas.openxmlformats.org/officeDocument/2006/relationships/oleObject" Target="../embeddings/oleObject10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3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 smtClean="0"/>
              <a:t>Meeting – </a:t>
            </a:r>
            <a:r>
              <a:rPr lang="en-US" dirty="0" smtClean="0"/>
              <a:t>19</a:t>
            </a:r>
            <a:r>
              <a:rPr lang="en-US" sz="2400" dirty="0" smtClean="0"/>
              <a:t>/6/2022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2805"/>
            <a:ext cx="8229600" cy="379248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Compressible boundary layers</a:t>
            </a:r>
          </a:p>
          <a:p>
            <a:r>
              <a:rPr lang="en-US" dirty="0" smtClean="0"/>
              <a:t>Stability of compressible boundary layers, Inviscid</a:t>
            </a:r>
          </a:p>
          <a:p>
            <a:pPr lvl="1"/>
            <a:r>
              <a:rPr lang="en-US" sz="1600" dirty="0" smtClean="0"/>
              <a:t>Generalized inflection point</a:t>
            </a:r>
          </a:p>
          <a:p>
            <a:pPr lvl="1"/>
            <a:r>
              <a:rPr lang="en-US" dirty="0" smtClean="0"/>
              <a:t>Mack modes, neutral</a:t>
            </a:r>
          </a:p>
          <a:p>
            <a:pPr lvl="1"/>
            <a:r>
              <a:rPr lang="en-US" sz="1600" dirty="0" smtClean="0"/>
              <a:t>Mack modes, unstable</a:t>
            </a:r>
          </a:p>
          <a:p>
            <a:endParaRPr lang="en-US" sz="1800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1800" dirty="0" smtClean="0"/>
              <a:t>Additional reading</a:t>
            </a:r>
          </a:p>
          <a:p>
            <a:r>
              <a:rPr lang="en-US" sz="1800" dirty="0" smtClean="0"/>
              <a:t>Leslie M. Mack – AGARD Report N. 709,p. 3 (1984)</a:t>
            </a:r>
            <a:br>
              <a:rPr lang="en-US" sz="1800" dirty="0" smtClean="0"/>
            </a:br>
            <a:r>
              <a:rPr lang="en-US" sz="1800" dirty="0" smtClean="0"/>
              <a:t>Boundary Layer Linear Stability Theory, </a:t>
            </a:r>
            <a:r>
              <a:rPr lang="en-US" sz="1800" dirty="0" smtClean="0">
                <a:hlinkClick r:id="rId2"/>
              </a:rPr>
              <a:t>link</a:t>
            </a:r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95944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Mack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Inflectional neutral waves</a:t>
            </a:r>
            <a:endParaRPr lang="en-US" dirty="0"/>
          </a:p>
          <a:p>
            <a:r>
              <a:rPr lang="en-US" dirty="0" smtClean="0"/>
              <a:t>These are waves with </a:t>
            </a:r>
            <a:r>
              <a:rPr lang="en-US" dirty="0" smtClean="0">
                <a:sym typeface="Symbol"/>
              </a:rPr>
              <a:t></a:t>
            </a:r>
            <a:r>
              <a:rPr lang="en-US" baseline="-25000" dirty="0" smtClean="0">
                <a:sym typeface="Symbol"/>
              </a:rPr>
              <a:t>i</a:t>
            </a:r>
            <a:r>
              <a:rPr lang="en-US" dirty="0" smtClean="0">
                <a:sym typeface="Symbol"/>
              </a:rPr>
              <a:t>=0 and</a:t>
            </a:r>
            <a:r>
              <a:rPr lang="en-US" dirty="0" smtClean="0"/>
              <a:t> u</a:t>
            </a:r>
            <a:r>
              <a:rPr lang="en-US" baseline="-25000" dirty="0" smtClean="0"/>
              <a:t>ph</a:t>
            </a:r>
            <a:r>
              <a:rPr lang="en-US" dirty="0" smtClean="0"/>
              <a:t>=c</a:t>
            </a:r>
            <a:r>
              <a:rPr lang="en-US" baseline="-25000" dirty="0" smtClean="0"/>
              <a:t>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Note each eigenvalue on this figure has different </a:t>
            </a:r>
            <a:r>
              <a:rPr lang="en-US" dirty="0" smtClean="0">
                <a:sym typeface="Symbol"/>
              </a:rPr>
              <a:t>, for all of them /=c</a:t>
            </a:r>
            <a:r>
              <a:rPr lang="en-US" baseline="-25000" dirty="0" smtClean="0">
                <a:sym typeface="Symbol"/>
              </a:rPr>
              <a:t>s</a:t>
            </a:r>
            <a:endParaRPr lang="en-US" baseline="-25000" dirty="0" smtClean="0"/>
          </a:p>
        </p:txBody>
      </p:sp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09763" y="1635573"/>
            <a:ext cx="5324475" cy="166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6279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Mack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Inflectional neutral waves</a:t>
            </a:r>
          </a:p>
          <a:p>
            <a:endParaRPr lang="en-US" dirty="0"/>
          </a:p>
          <a:p>
            <a:r>
              <a:rPr lang="en-US" dirty="0" smtClean="0"/>
              <a:t>The mode number is </a:t>
            </a:r>
            <a:br>
              <a:rPr lang="en-US" dirty="0" smtClean="0"/>
            </a:br>
            <a:r>
              <a:rPr lang="en-US" dirty="0" smtClean="0"/>
              <a:t>N</a:t>
            </a:r>
            <a:r>
              <a:rPr lang="en-US" baseline="-25000" dirty="0" smtClean="0"/>
              <a:t>zero-crossings</a:t>
            </a:r>
            <a:r>
              <a:rPr lang="en-US" dirty="0" smtClean="0"/>
              <a:t> – 1</a:t>
            </a:r>
          </a:p>
          <a:p>
            <a:endParaRPr lang="en-US" dirty="0"/>
          </a:p>
          <a:p>
            <a:r>
              <a:rPr lang="en-US" dirty="0" smtClean="0"/>
              <a:t>All modes decay at infinit</a:t>
            </a:r>
            <a:r>
              <a:rPr lang="en-US" dirty="0"/>
              <a:t>y</a:t>
            </a:r>
            <a:endParaRPr lang="en-US" dirty="0" smtClean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140486" y="947612"/>
            <a:ext cx="5001702" cy="3749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extBox 1"/>
          <p:cNvSpPr txBox="1">
            <a:spLocks noChangeArrowheads="1"/>
          </p:cNvSpPr>
          <p:nvPr/>
        </p:nvSpPr>
        <p:spPr bwMode="auto">
          <a:xfrm>
            <a:off x="5446231" y="2945548"/>
            <a:ext cx="409086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US" sz="1600" b="1" i="1" dirty="0" smtClean="0">
                <a:solidFill>
                  <a:schemeClr val="accent6">
                    <a:lumMod val="75000"/>
                  </a:schemeClr>
                </a:solidFill>
                <a:latin typeface="Times" pitchFamily="18" charset="0"/>
              </a:rPr>
              <a:t>3</a:t>
            </a:r>
            <a:r>
              <a:rPr lang="en-US" sz="1600" b="1" i="1" baseline="30000" dirty="0">
                <a:solidFill>
                  <a:schemeClr val="accent6">
                    <a:lumMod val="75000"/>
                  </a:schemeClr>
                </a:solidFill>
                <a:latin typeface="Times" pitchFamily="18" charset="0"/>
              </a:rPr>
              <a:t>r</a:t>
            </a:r>
            <a:r>
              <a:rPr lang="en-US" sz="1600" b="1" i="1" baseline="30000" dirty="0" smtClean="0">
                <a:solidFill>
                  <a:schemeClr val="accent6">
                    <a:lumMod val="75000"/>
                  </a:schemeClr>
                </a:solidFill>
                <a:latin typeface="Times" pitchFamily="18" charset="0"/>
              </a:rPr>
              <a:t>d</a:t>
            </a:r>
            <a:endParaRPr lang="en-US" sz="1600" b="1" i="1" baseline="30000" dirty="0">
              <a:solidFill>
                <a:schemeClr val="accent6">
                  <a:lumMod val="75000"/>
                </a:schemeClr>
              </a:solidFill>
              <a:latin typeface="Times" pitchFamily="18" charset="0"/>
            </a:endParaRPr>
          </a:p>
        </p:txBody>
      </p:sp>
      <p:sp>
        <p:nvSpPr>
          <p:cNvPr id="7" name="TextBox 1"/>
          <p:cNvSpPr txBox="1">
            <a:spLocks noChangeArrowheads="1"/>
          </p:cNvSpPr>
          <p:nvPr/>
        </p:nvSpPr>
        <p:spPr bwMode="auto">
          <a:xfrm>
            <a:off x="8023334" y="1676207"/>
            <a:ext cx="37863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US" sz="1600" b="1" i="1" dirty="0" smtClean="0">
                <a:solidFill>
                  <a:schemeClr val="tx2">
                    <a:lumMod val="75000"/>
                  </a:schemeClr>
                </a:solidFill>
                <a:latin typeface="Times" pitchFamily="18" charset="0"/>
              </a:rPr>
              <a:t>1</a:t>
            </a:r>
            <a:r>
              <a:rPr lang="en-US" sz="1600" b="1" i="1" baseline="30000" dirty="0" smtClean="0">
                <a:solidFill>
                  <a:schemeClr val="tx2">
                    <a:lumMod val="75000"/>
                  </a:schemeClr>
                </a:solidFill>
                <a:latin typeface="Times" pitchFamily="18" charset="0"/>
              </a:rPr>
              <a:t>st</a:t>
            </a:r>
            <a:endParaRPr lang="en-US" sz="1600" b="1" i="1" baseline="30000" dirty="0">
              <a:solidFill>
                <a:schemeClr val="tx2">
                  <a:lumMod val="75000"/>
                </a:schemeClr>
              </a:solidFill>
              <a:latin typeface="Times" pitchFamily="18" charset="0"/>
            </a:endParaRPr>
          </a:p>
        </p:txBody>
      </p:sp>
      <p:sp>
        <p:nvSpPr>
          <p:cNvPr id="8" name="TextBox 1"/>
          <p:cNvSpPr txBox="1">
            <a:spLocks noChangeArrowheads="1"/>
          </p:cNvSpPr>
          <p:nvPr/>
        </p:nvSpPr>
        <p:spPr bwMode="auto">
          <a:xfrm>
            <a:off x="6722101" y="3075148"/>
            <a:ext cx="43152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US" sz="1600" b="1" i="1" dirty="0" smtClean="0">
                <a:solidFill>
                  <a:srgbClr val="FF0000"/>
                </a:solidFill>
                <a:latin typeface="Times" pitchFamily="18" charset="0"/>
              </a:rPr>
              <a:t>2</a:t>
            </a:r>
            <a:r>
              <a:rPr lang="en-US" sz="1600" b="1" i="1" baseline="30000" dirty="0" smtClean="0">
                <a:solidFill>
                  <a:srgbClr val="FF0000"/>
                </a:solidFill>
                <a:latin typeface="Times" pitchFamily="18" charset="0"/>
              </a:rPr>
              <a:t>nd</a:t>
            </a:r>
            <a:endParaRPr lang="en-US" sz="1600" b="1" i="1" baseline="30000" dirty="0">
              <a:solidFill>
                <a:srgbClr val="FF0000"/>
              </a:solidFill>
              <a:latin typeface="Times" pitchFamily="18" charset="0"/>
            </a:endParaRPr>
          </a:p>
        </p:txBody>
      </p:sp>
      <p:sp>
        <p:nvSpPr>
          <p:cNvPr id="9" name="TextBox 1"/>
          <p:cNvSpPr txBox="1">
            <a:spLocks noChangeArrowheads="1"/>
          </p:cNvSpPr>
          <p:nvPr/>
        </p:nvSpPr>
        <p:spPr bwMode="auto">
          <a:xfrm>
            <a:off x="7571270" y="2753509"/>
            <a:ext cx="40107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US" sz="1600" b="1" i="1" dirty="0" smtClean="0">
                <a:solidFill>
                  <a:srgbClr val="7030A0"/>
                </a:solidFill>
                <a:latin typeface="Times" pitchFamily="18" charset="0"/>
              </a:rPr>
              <a:t>4</a:t>
            </a:r>
            <a:r>
              <a:rPr lang="en-US" sz="1600" b="1" i="1" baseline="30000" dirty="0" smtClean="0">
                <a:solidFill>
                  <a:srgbClr val="7030A0"/>
                </a:solidFill>
                <a:latin typeface="Times" pitchFamily="18" charset="0"/>
              </a:rPr>
              <a:t>th</a:t>
            </a:r>
            <a:endParaRPr lang="en-US" sz="1600" b="1" i="1" baseline="30000" dirty="0">
              <a:solidFill>
                <a:srgbClr val="7030A0"/>
              </a:solidFill>
              <a:latin typeface="Times" pitchFamily="18" charset="0"/>
            </a:endParaRPr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598" r="7952"/>
          <a:stretch/>
        </p:blipFill>
        <p:spPr bwMode="auto">
          <a:xfrm>
            <a:off x="1" y="2931305"/>
            <a:ext cx="4274051" cy="1744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0" name="Straight Connector 9"/>
          <p:cNvCxnSpPr/>
          <p:nvPr/>
        </p:nvCxnSpPr>
        <p:spPr>
          <a:xfrm flipV="1">
            <a:off x="4198189" y="1228725"/>
            <a:ext cx="599842" cy="2644633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198189" y="4284637"/>
            <a:ext cx="60241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6948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Mack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Inflectional neutral waves, effect of Mach number</a:t>
            </a: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81586" y="1311618"/>
            <a:ext cx="4180829" cy="3383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250003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Mack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Unstable waves, two-dimensional</a:t>
            </a:r>
            <a:endParaRPr lang="en-US" dirty="0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15135" y="1311618"/>
            <a:ext cx="4513730" cy="338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3286948" y="3710490"/>
            <a:ext cx="37863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US" sz="1600" b="1" i="1" dirty="0" smtClean="0">
                <a:solidFill>
                  <a:schemeClr val="tx2">
                    <a:lumMod val="75000"/>
                  </a:schemeClr>
                </a:solidFill>
                <a:latin typeface="Times" pitchFamily="18" charset="0"/>
              </a:rPr>
              <a:t>1</a:t>
            </a:r>
            <a:r>
              <a:rPr lang="en-US" sz="1600" b="1" i="1" baseline="30000" dirty="0" smtClean="0">
                <a:solidFill>
                  <a:schemeClr val="tx2">
                    <a:lumMod val="75000"/>
                  </a:schemeClr>
                </a:solidFill>
                <a:latin typeface="Times" pitchFamily="18" charset="0"/>
              </a:rPr>
              <a:t>st</a:t>
            </a:r>
            <a:endParaRPr lang="en-US" sz="1600" b="1" i="1" baseline="30000" dirty="0">
              <a:solidFill>
                <a:schemeClr val="tx2">
                  <a:lumMod val="75000"/>
                </a:schemeClr>
              </a:solidFill>
              <a:latin typeface="Times" pitchFamily="18" charset="0"/>
            </a:endParaRPr>
          </a:p>
        </p:txBody>
      </p:sp>
      <p:sp>
        <p:nvSpPr>
          <p:cNvPr id="6" name="TextBox 1"/>
          <p:cNvSpPr txBox="1">
            <a:spLocks noChangeArrowheads="1"/>
          </p:cNvSpPr>
          <p:nvPr/>
        </p:nvSpPr>
        <p:spPr bwMode="auto">
          <a:xfrm>
            <a:off x="5249311" y="1845484"/>
            <a:ext cx="43152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US" sz="1600" b="1" i="1" dirty="0" smtClean="0">
                <a:solidFill>
                  <a:schemeClr val="tx2">
                    <a:lumMod val="75000"/>
                  </a:schemeClr>
                </a:solidFill>
                <a:latin typeface="Times" pitchFamily="18" charset="0"/>
              </a:rPr>
              <a:t>2</a:t>
            </a:r>
            <a:r>
              <a:rPr lang="en-US" sz="1600" b="1" i="1" baseline="30000" dirty="0" smtClean="0">
                <a:solidFill>
                  <a:schemeClr val="tx2">
                    <a:lumMod val="75000"/>
                  </a:schemeClr>
                </a:solidFill>
                <a:latin typeface="Times" pitchFamily="18" charset="0"/>
              </a:rPr>
              <a:t>nd</a:t>
            </a:r>
            <a:endParaRPr lang="en-US" sz="1600" b="1" i="1" baseline="30000" dirty="0">
              <a:solidFill>
                <a:schemeClr val="tx2">
                  <a:lumMod val="75000"/>
                </a:schemeClr>
              </a:solidFill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279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Mack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Unstable waves, two-dimensional, growth rate</a:t>
            </a:r>
            <a:endParaRPr lang="en-US" dirty="0"/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93142" y="1127712"/>
            <a:ext cx="4757716" cy="3566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1"/>
          <p:cNvSpPr txBox="1">
            <a:spLocks noChangeArrowheads="1"/>
          </p:cNvSpPr>
          <p:nvPr/>
        </p:nvSpPr>
        <p:spPr bwMode="auto">
          <a:xfrm>
            <a:off x="7530174" y="2710693"/>
            <a:ext cx="939681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US" sz="1600" b="1" i="1" dirty="0" smtClean="0">
                <a:latin typeface="Times" pitchFamily="18" charset="0"/>
              </a:rPr>
              <a:t>2</a:t>
            </a:r>
            <a:r>
              <a:rPr lang="en-US" sz="1600" b="1" i="1" baseline="30000" dirty="0" smtClean="0">
                <a:latin typeface="Times" pitchFamily="18" charset="0"/>
              </a:rPr>
              <a:t>nd</a:t>
            </a:r>
            <a:r>
              <a:rPr lang="en-US" sz="1600" b="1" i="1" dirty="0" smtClean="0">
                <a:latin typeface="Times" pitchFamily="18" charset="0"/>
              </a:rPr>
              <a:t> mode</a:t>
            </a:r>
            <a:endParaRPr lang="en-US" sz="1600" b="1" i="1" dirty="0">
              <a:latin typeface="Times" pitchFamily="18" charset="0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 flipH="1" flipV="1">
            <a:off x="4982966" y="2879970"/>
            <a:ext cx="2521914" cy="0"/>
          </a:xfrm>
          <a:prstGeom prst="line">
            <a:avLst/>
          </a:prstGeom>
          <a:ln>
            <a:prstDash val="solid"/>
            <a:headEnd type="none" w="lg" len="med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6431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Mack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Unstable waves, two-dimensional, effect of Mach number</a:t>
            </a:r>
          </a:p>
        </p:txBody>
      </p:sp>
      <p:pic>
        <p:nvPicPr>
          <p:cNvPr id="23555" name="Picture 3"/>
          <p:cNvPicPr>
            <a:picLocks noChangeAspect="1" noChangeArrowheads="1"/>
          </p:cNvPicPr>
          <p:nvPr/>
        </p:nvPicPr>
        <p:blipFill rotWithShape="1"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140" b="2881"/>
          <a:stretch/>
        </p:blipFill>
        <p:spPr bwMode="auto">
          <a:xfrm>
            <a:off x="2866299" y="1345913"/>
            <a:ext cx="3411402" cy="3351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6457173" y="3021638"/>
            <a:ext cx="23359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Source Sans Pro"/>
              </a:rPr>
              <a:t>3</a:t>
            </a:r>
            <a:r>
              <a:rPr lang="en-US" baseline="30000" dirty="0" smtClean="0">
                <a:latin typeface="Source Sans Pro"/>
              </a:rPr>
              <a:t>rd</a:t>
            </a:r>
            <a:r>
              <a:rPr lang="en-US" dirty="0" smtClean="0">
                <a:latin typeface="Source Sans Pro"/>
              </a:rPr>
              <a:t> mode sometimes more unstable than 1</a:t>
            </a:r>
            <a:r>
              <a:rPr lang="en-US" baseline="30000" dirty="0" smtClean="0">
                <a:latin typeface="Source Sans Pro"/>
              </a:rPr>
              <a:t>st</a:t>
            </a:r>
            <a:r>
              <a:rPr lang="en-US" dirty="0" smtClean="0">
                <a:latin typeface="Source Sans Pro"/>
              </a:rPr>
              <a:t> mode</a:t>
            </a:r>
            <a:endParaRPr lang="en-US" dirty="0">
              <a:latin typeface="Source Sans Pro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04002" y="3021638"/>
            <a:ext cx="16660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Source Sans Pro"/>
              </a:rPr>
              <a:t>2</a:t>
            </a:r>
            <a:r>
              <a:rPr lang="en-US" baseline="30000" dirty="0" smtClean="0">
                <a:latin typeface="Source Sans Pro"/>
              </a:rPr>
              <a:t>nd</a:t>
            </a:r>
            <a:r>
              <a:rPr lang="en-US" dirty="0" smtClean="0">
                <a:latin typeface="Source Sans Pro"/>
              </a:rPr>
              <a:t> mode most unstable</a:t>
            </a:r>
            <a:endParaRPr lang="en-US" dirty="0"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2458633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Mack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Unstable waves, three-dimensional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Most unstable</a:t>
            </a:r>
            <a:br>
              <a:rPr lang="en-US" dirty="0" smtClean="0"/>
            </a:br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mode is oblique</a:t>
            </a:r>
            <a:endParaRPr 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93141" y="1131203"/>
            <a:ext cx="4757717" cy="3566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TextBox 1"/>
          <p:cNvSpPr txBox="1">
            <a:spLocks noChangeArrowheads="1"/>
          </p:cNvSpPr>
          <p:nvPr/>
        </p:nvSpPr>
        <p:spPr bwMode="auto">
          <a:xfrm>
            <a:off x="5660278" y="3522352"/>
            <a:ext cx="43152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US" sz="1600" b="1" i="1" dirty="0" smtClean="0">
                <a:latin typeface="Times" pitchFamily="18" charset="0"/>
              </a:rPr>
              <a:t>2</a:t>
            </a:r>
            <a:r>
              <a:rPr lang="en-US" sz="1600" b="1" i="1" baseline="30000" dirty="0" smtClean="0">
                <a:latin typeface="Times" pitchFamily="18" charset="0"/>
              </a:rPr>
              <a:t>nd</a:t>
            </a:r>
            <a:endParaRPr lang="en-US" sz="1600" b="1" i="1" dirty="0">
              <a:latin typeface="Times" pitchFamily="18" charset="0"/>
            </a:endParaRPr>
          </a:p>
        </p:txBody>
      </p:sp>
      <p:sp>
        <p:nvSpPr>
          <p:cNvPr id="12" name="TextBox 1"/>
          <p:cNvSpPr txBox="1">
            <a:spLocks noChangeArrowheads="1"/>
          </p:cNvSpPr>
          <p:nvPr/>
        </p:nvSpPr>
        <p:spPr bwMode="auto">
          <a:xfrm>
            <a:off x="3656817" y="2584319"/>
            <a:ext cx="37863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eaLnBrk="1" hangingPunct="1"/>
            <a:r>
              <a:rPr lang="en-US" sz="1600" b="1" i="1" dirty="0" smtClean="0">
                <a:latin typeface="Times" pitchFamily="18" charset="0"/>
              </a:rPr>
              <a:t>1</a:t>
            </a:r>
            <a:r>
              <a:rPr lang="en-US" sz="1600" b="1" i="1" baseline="30000" dirty="0" smtClean="0">
                <a:latin typeface="Times" pitchFamily="18" charset="0"/>
              </a:rPr>
              <a:t>st</a:t>
            </a:r>
            <a:endParaRPr lang="en-US" sz="1600" b="1" i="1" dirty="0">
              <a:latin typeface="Times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659193" y="2922873"/>
            <a:ext cx="198002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Source Sans Pro"/>
              </a:rPr>
              <a:t>Higher modes - </a:t>
            </a:r>
            <a:br>
              <a:rPr lang="en-US" dirty="0" smtClean="0">
                <a:latin typeface="Source Sans Pro"/>
              </a:rPr>
            </a:br>
            <a:r>
              <a:rPr lang="en-US" dirty="0" smtClean="0">
                <a:latin typeface="Source Sans Pro"/>
              </a:rPr>
              <a:t>2D most unstable</a:t>
            </a:r>
            <a:endParaRPr lang="en-US" dirty="0"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878610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Mack modes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Unstable waves, three-dimensional, various wave angles, </a:t>
            </a:r>
            <a:r>
              <a:rPr lang="en-US" dirty="0" smtClean="0">
                <a:sym typeface="Symbol"/>
              </a:rPr>
              <a:t>=atan(/)</a:t>
            </a:r>
            <a:endParaRPr lang="en-US" dirty="0" smtClean="0"/>
          </a:p>
        </p:txBody>
      </p:sp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 cstate="email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894665" y="1227258"/>
            <a:ext cx="3354670" cy="3474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8030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Mack modes,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Inviscid instability mechanism (GIP)</a:t>
            </a:r>
          </a:p>
          <a:p>
            <a:r>
              <a:rPr lang="en-US" b="1" dirty="0" smtClean="0"/>
              <a:t>2</a:t>
            </a:r>
            <a:r>
              <a:rPr lang="en-US" b="1" baseline="30000" dirty="0" smtClean="0"/>
              <a:t>nd</a:t>
            </a:r>
            <a:r>
              <a:rPr lang="en-US" b="1" dirty="0" smtClean="0"/>
              <a:t> mode </a:t>
            </a:r>
            <a:r>
              <a:rPr lang="en-US" dirty="0" smtClean="0"/>
              <a:t>is the most unstable one, sometimes referred to as a ‘pressure wave trapped in the boundary layer’ (</a:t>
            </a:r>
            <a:r>
              <a:rPr lang="en-US" dirty="0" smtClean="0">
                <a:solidFill>
                  <a:srgbClr val="FF0000"/>
                </a:solidFill>
              </a:rPr>
              <a:t>debated, use with caution</a:t>
            </a:r>
            <a:r>
              <a:rPr lang="en-US" dirty="0" smtClean="0"/>
              <a:t>)</a:t>
            </a:r>
          </a:p>
          <a:p>
            <a:r>
              <a:rPr lang="en-US" b="1" dirty="0" smtClean="0"/>
              <a:t>1</a:t>
            </a:r>
            <a:r>
              <a:rPr lang="en-US" b="1" baseline="30000" dirty="0" smtClean="0"/>
              <a:t>st</a:t>
            </a:r>
            <a:r>
              <a:rPr lang="en-US" b="1" dirty="0" smtClean="0"/>
              <a:t> mode </a:t>
            </a:r>
            <a:r>
              <a:rPr lang="en-US" dirty="0" smtClean="0"/>
              <a:t>is the compressible counterpart of the Tollmien-Schlichting </a:t>
            </a:r>
            <a:r>
              <a:rPr lang="en-US" b="1" u="sng" dirty="0" smtClean="0"/>
              <a:t>viscous</a:t>
            </a:r>
            <a:r>
              <a:rPr lang="en-US" dirty="0" smtClean="0"/>
              <a:t> mode for M=0 (note former is </a:t>
            </a:r>
            <a:r>
              <a:rPr lang="en-US" u="sng" dirty="0" smtClean="0"/>
              <a:t>compressible-inviscid</a:t>
            </a:r>
            <a:r>
              <a:rPr lang="en-US" dirty="0" smtClean="0"/>
              <a:t> while latter is </a:t>
            </a:r>
            <a:r>
              <a:rPr lang="en-US" u="sng" dirty="0" smtClean="0"/>
              <a:t>incompressible-viscous</a:t>
            </a:r>
            <a:r>
              <a:rPr lang="en-US" dirty="0" smtClean="0"/>
              <a:t>)</a:t>
            </a:r>
          </a:p>
          <a:p>
            <a:r>
              <a:rPr lang="en-US" dirty="0" smtClean="0"/>
              <a:t>Most unstable </a:t>
            </a:r>
            <a:r>
              <a:rPr lang="en-US" b="1" dirty="0"/>
              <a:t>1</a:t>
            </a:r>
            <a:r>
              <a:rPr lang="en-US" b="1" baseline="30000" dirty="0"/>
              <a:t>st</a:t>
            </a:r>
            <a:r>
              <a:rPr lang="en-US" b="1" dirty="0"/>
              <a:t> mode</a:t>
            </a:r>
            <a:r>
              <a:rPr lang="en-US" dirty="0"/>
              <a:t> </a:t>
            </a:r>
            <a:r>
              <a:rPr lang="en-US" dirty="0" smtClean="0"/>
              <a:t>is oblique (note Squire theorem for incompressible is not applicable)</a:t>
            </a:r>
          </a:p>
          <a:p>
            <a:endParaRPr lang="en-US" dirty="0" smtClean="0"/>
          </a:p>
          <a:p>
            <a:r>
              <a:rPr lang="en-US" dirty="0" smtClean="0"/>
              <a:t>Extension to viscous regime –</a:t>
            </a:r>
            <a:br>
              <a:rPr lang="en-US" dirty="0" smtClean="0"/>
            </a:br>
            <a:r>
              <a:rPr lang="en-US" dirty="0" smtClean="0"/>
              <a:t>viscosity has a stabilizing effect on the inviscid instabilities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279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Compressible boundary layers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2805"/>
            <a:ext cx="8229600" cy="379248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In compressible flow, the boundary layer equations are</a:t>
            </a: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7280361"/>
              </p:ext>
            </p:extLst>
          </p:nvPr>
        </p:nvGraphicFramePr>
        <p:xfrm>
          <a:off x="868167" y="1405063"/>
          <a:ext cx="4478338" cy="304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" name="Equation" r:id="rId3" imgW="2755800" imgH="1879560" progId="Equation.DSMT4">
                  <p:embed/>
                </p:oleObj>
              </mc:Choice>
              <mc:Fallback>
                <p:oleObj name="Equation" r:id="rId3" imgW="2755800" imgH="187956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68167" y="1405063"/>
                        <a:ext cx="4478338" cy="304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4191928"/>
              </p:ext>
            </p:extLst>
          </p:nvPr>
        </p:nvGraphicFramePr>
        <p:xfrm>
          <a:off x="6891338" y="1976438"/>
          <a:ext cx="1795462" cy="1895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" name="Equation" r:id="rId5" imgW="1104840" imgH="1168200" progId="Equation.DSMT4">
                  <p:embed/>
                </p:oleObj>
              </mc:Choice>
              <mc:Fallback>
                <p:oleObj name="Equation" r:id="rId5" imgW="1104840" imgH="1168200" progId="Equation.DSMT4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91338" y="1976438"/>
                        <a:ext cx="1795462" cy="1895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8203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Compressible boundary layers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2805"/>
            <a:ext cx="8229600" cy="379248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Introducing similarit</a:t>
            </a:r>
            <a:r>
              <a:rPr lang="en-US" dirty="0" smtClean="0"/>
              <a:t>y transformation,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and defining a streamfunction</a:t>
            </a:r>
          </a:p>
          <a:p>
            <a:endParaRPr lang="en-US" sz="1800" dirty="0"/>
          </a:p>
          <a:p>
            <a:endParaRPr lang="en-US" dirty="0" smtClean="0"/>
          </a:p>
          <a:p>
            <a:r>
              <a:rPr lang="en-US" sz="1800" dirty="0" smtClean="0"/>
              <a:t>we get (assuming zero-pressure-gradient)</a:t>
            </a:r>
          </a:p>
        </p:txBody>
      </p:sp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9710912"/>
              </p:ext>
            </p:extLst>
          </p:nvPr>
        </p:nvGraphicFramePr>
        <p:xfrm>
          <a:off x="2442003" y="1294579"/>
          <a:ext cx="3694113" cy="720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8" name="Equation" r:id="rId3" imgW="2273040" imgH="444240" progId="Equation.DSMT4">
                  <p:embed/>
                </p:oleObj>
              </mc:Choice>
              <mc:Fallback>
                <p:oleObj name="Equation" r:id="rId3" imgW="2273040" imgH="4442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42003" y="1294579"/>
                        <a:ext cx="3694113" cy="720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7186771"/>
              </p:ext>
            </p:extLst>
          </p:nvPr>
        </p:nvGraphicFramePr>
        <p:xfrm>
          <a:off x="2574925" y="2298700"/>
          <a:ext cx="3425825" cy="700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59" name="Equation" r:id="rId5" imgW="2108160" imgH="431640" progId="Equation.DSMT4">
                  <p:embed/>
                </p:oleObj>
              </mc:Choice>
              <mc:Fallback>
                <p:oleObj name="Equation" r:id="rId5" imgW="2108160" imgH="431640" progId="Equation.DSMT4">
                  <p:embed/>
                  <p:pic>
                    <p:nvPicPr>
                      <p:cNvPr id="0" name="Object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74925" y="2298700"/>
                        <a:ext cx="3425825" cy="70008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8702170"/>
              </p:ext>
            </p:extLst>
          </p:nvPr>
        </p:nvGraphicFramePr>
        <p:xfrm>
          <a:off x="2442003" y="3438801"/>
          <a:ext cx="4106863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60" name="Equation" r:id="rId7" imgW="2527200" imgH="533160" progId="Equation.DSMT4">
                  <p:embed/>
                </p:oleObj>
              </mc:Choice>
              <mc:Fallback>
                <p:oleObj name="Equation" r:id="rId7" imgW="2527200" imgH="533160" progId="Equation.DSMT4">
                  <p:embed/>
                  <p:pic>
                    <p:nvPicPr>
                      <p:cNvPr id="0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442003" y="3438801"/>
                        <a:ext cx="4106863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562913"/>
              </p:ext>
            </p:extLst>
          </p:nvPr>
        </p:nvGraphicFramePr>
        <p:xfrm>
          <a:off x="7660871" y="3590532"/>
          <a:ext cx="1025929" cy="7118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61" name="Equation" r:id="rId9" imgW="622080" imgH="431640" progId="Equation.DSMT4">
                  <p:embed/>
                </p:oleObj>
              </mc:Choice>
              <mc:Fallback>
                <p:oleObj name="Equation" r:id="rId9" imgW="62208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660871" y="3590532"/>
                        <a:ext cx="1025929" cy="7118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79957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Compressible boundary layers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2805"/>
            <a:ext cx="8229600" cy="3792485"/>
          </a:xfrm>
        </p:spPr>
        <p:txBody>
          <a:bodyPr>
            <a:normAutofit/>
          </a:bodyPr>
          <a:lstStyle/>
          <a:p>
            <a:r>
              <a:rPr lang="en-US" dirty="0"/>
              <a:t>The boundary </a:t>
            </a:r>
            <a:r>
              <a:rPr lang="en-US" dirty="0" smtClean="0"/>
              <a:t>conditions for the </a:t>
            </a:r>
            <a:r>
              <a:rPr lang="en-US" sz="1800" dirty="0" smtClean="0"/>
              <a:t>similarity equations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On the wall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Freestream</a:t>
            </a: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9868360"/>
              </p:ext>
            </p:extLst>
          </p:nvPr>
        </p:nvGraphicFramePr>
        <p:xfrm>
          <a:off x="2236520" y="1281228"/>
          <a:ext cx="4106863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5" name="Equation" r:id="rId3" imgW="2527200" imgH="533160" progId="Equation.DSMT4">
                  <p:embed/>
                </p:oleObj>
              </mc:Choice>
              <mc:Fallback>
                <p:oleObj name="Equation" r:id="rId3" imgW="2527200" imgH="53316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6520" y="1281228"/>
                        <a:ext cx="4106863" cy="863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7795013"/>
              </p:ext>
            </p:extLst>
          </p:nvPr>
        </p:nvGraphicFramePr>
        <p:xfrm>
          <a:off x="7527306" y="1281228"/>
          <a:ext cx="1025929" cy="7118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6" name="Equation" r:id="rId5" imgW="622080" imgH="431640" progId="Equation.DSMT4">
                  <p:embed/>
                </p:oleObj>
              </mc:Choice>
              <mc:Fallback>
                <p:oleObj name="Equation" r:id="rId5" imgW="622080" imgH="431640" progId="Equation.DSMT4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527306" y="1281228"/>
                        <a:ext cx="1025929" cy="7118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8003990"/>
              </p:ext>
            </p:extLst>
          </p:nvPr>
        </p:nvGraphicFramePr>
        <p:xfrm>
          <a:off x="1677988" y="2389188"/>
          <a:ext cx="5716587" cy="1068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7" name="Equation" r:id="rId7" imgW="3517560" imgH="660240" progId="Equation.DSMT4">
                  <p:embed/>
                </p:oleObj>
              </mc:Choice>
              <mc:Fallback>
                <p:oleObj name="Equation" r:id="rId7" imgW="3517560" imgH="66024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77988" y="2389188"/>
                        <a:ext cx="5716587" cy="10683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694209"/>
              </p:ext>
            </p:extLst>
          </p:nvPr>
        </p:nvGraphicFramePr>
        <p:xfrm>
          <a:off x="2657475" y="3976688"/>
          <a:ext cx="3756025" cy="369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98" name="Equation" r:id="rId9" imgW="2311200" imgH="228600" progId="Equation.DSMT4">
                  <p:embed/>
                </p:oleObj>
              </mc:Choice>
              <mc:Fallback>
                <p:oleObj name="Equation" r:id="rId9" imgW="2311200" imgH="228600" progId="Equation.DSMT4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57475" y="3976688"/>
                        <a:ext cx="3756025" cy="3698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1845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Compressible boundary layers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2805"/>
            <a:ext cx="8229600" cy="379248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The coupled ODE’s are solved, adiabatic case:</a:t>
            </a:r>
            <a:endParaRPr lang="en-US" dirty="0" smtClean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307315"/>
            <a:ext cx="4513732" cy="338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30270" y="1307315"/>
            <a:ext cx="4513730" cy="338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8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Compressible boundary layers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2805"/>
            <a:ext cx="8229600" cy="379248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The coupled ODE’s are solved, isothermal (cold wall) case:</a:t>
            </a:r>
            <a:endParaRPr lang="en-US" dirty="0" smtClean="0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30268" y="1307304"/>
            <a:ext cx="4513732" cy="338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307304"/>
            <a:ext cx="4513732" cy="338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065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Generalized inflection 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necessary and sufficient condition for the existence of a </a:t>
            </a:r>
            <a:r>
              <a:rPr lang="en-US" u="sng" dirty="0" smtClean="0"/>
              <a:t>neutral</a:t>
            </a:r>
            <a:r>
              <a:rPr lang="en-US" dirty="0" smtClean="0"/>
              <a:t> subsonic wave is that there is some point y</a:t>
            </a:r>
            <a:r>
              <a:rPr lang="en-US" baseline="-25000" dirty="0" smtClean="0"/>
              <a:t>s</a:t>
            </a:r>
            <a:r>
              <a:rPr lang="en-US" dirty="0" smtClean="0"/>
              <a:t>&gt;y</a:t>
            </a:r>
            <a:r>
              <a:rPr lang="en-US" baseline="-25000" dirty="0" smtClean="0"/>
              <a:t>o</a:t>
            </a:r>
            <a:r>
              <a:rPr lang="en-US" dirty="0" smtClean="0"/>
              <a:t> in the boundary layer where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 y</a:t>
            </a:r>
            <a:r>
              <a:rPr lang="en-US" baseline="-25000" dirty="0" smtClean="0"/>
              <a:t>o</a:t>
            </a:r>
            <a:r>
              <a:rPr lang="en-US" dirty="0" smtClean="0"/>
              <a:t> is the point at which U=1-1/M, the wave phase velocity is c</a:t>
            </a:r>
            <a:r>
              <a:rPr lang="en-US" baseline="-25000" dirty="0" smtClean="0"/>
              <a:t>s</a:t>
            </a:r>
            <a:r>
              <a:rPr lang="en-US" dirty="0" smtClean="0"/>
              <a:t>=U(y</a:t>
            </a:r>
            <a:r>
              <a:rPr lang="en-US" baseline="-25000" dirty="0" smtClean="0"/>
              <a:t>s</a:t>
            </a:r>
            <a:r>
              <a:rPr lang="en-US" dirty="0" smtClean="0"/>
              <a:t>)</a:t>
            </a:r>
          </a:p>
          <a:p>
            <a:endParaRPr lang="en-US" dirty="0" smtClean="0"/>
          </a:p>
          <a:p>
            <a:r>
              <a:rPr lang="en-US" dirty="0" smtClean="0"/>
              <a:t>A sufficient condition for the existence of an </a:t>
            </a:r>
            <a:r>
              <a:rPr lang="en-US" u="sng" dirty="0" smtClean="0"/>
              <a:t>unstable</a:t>
            </a:r>
            <a:r>
              <a:rPr lang="en-US" dirty="0" smtClean="0"/>
              <a:t> wave is the presence of a generalized inflection point at some y&gt;y</a:t>
            </a:r>
            <a:r>
              <a:rPr lang="en-US" baseline="-25000" dirty="0" smtClean="0"/>
              <a:t>o</a:t>
            </a:r>
          </a:p>
          <a:p>
            <a:endParaRPr lang="en-US" baseline="-25000" dirty="0"/>
          </a:p>
          <a:p>
            <a:r>
              <a:rPr lang="en-US" dirty="0" smtClean="0"/>
              <a:t>This is a generalization of the Rayleigh criterion (incompressible)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1052267"/>
              </p:ext>
            </p:extLst>
          </p:nvPr>
        </p:nvGraphicFramePr>
        <p:xfrm>
          <a:off x="3475038" y="1631950"/>
          <a:ext cx="1630362" cy="739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74" name="Equation" r:id="rId3" imgW="1002960" imgH="457200" progId="Equation.DSMT4">
                  <p:embed/>
                </p:oleObj>
              </mc:Choice>
              <mc:Fallback>
                <p:oleObj name="Equation" r:id="rId3" imgW="1002960" imgH="457200" progId="Equation.DSMT4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75038" y="1631950"/>
                        <a:ext cx="1630362" cy="739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13153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71983"/>
            <a:ext cx="8229600" cy="379248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Sonic wave, travels with u=1/M					GIP:	d(</a:t>
            </a:r>
            <a:r>
              <a:rPr lang="en-US" sz="1800" i="1" dirty="0" smtClean="0">
                <a:sym typeface="Symbol"/>
              </a:rPr>
              <a:t> </a:t>
            </a:r>
            <a:r>
              <a:rPr lang="en-US" sz="1800" dirty="0" smtClean="0">
                <a:sym typeface="Symbol"/>
              </a:rPr>
              <a:t>du/dy)/dy=0</a:t>
            </a:r>
          </a:p>
          <a:p>
            <a:pPr marL="0" indent="0">
              <a:buNone/>
            </a:pPr>
            <a:r>
              <a:rPr lang="en-US" dirty="0" smtClean="0"/>
              <a:t>(speed of sound) relative to edge</a:t>
            </a: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307304"/>
            <a:ext cx="4513732" cy="338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Illustration of GIP and sonic point</a:t>
            </a:r>
            <a:endParaRPr lang="en-US" sz="2400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3599781" y="3748358"/>
            <a:ext cx="457200" cy="0"/>
          </a:xfrm>
          <a:prstGeom prst="line">
            <a:avLst/>
          </a:prstGeom>
          <a:ln>
            <a:prstDash val="solid"/>
            <a:headEnd type="triangle" w="lg" len="med"/>
            <a:tailEnd type="triangle" w="lg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>
          <a:xfrm>
            <a:off x="3531503" y="3381702"/>
            <a:ext cx="5886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1/M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4109852" y="3019391"/>
            <a:ext cx="3679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y</a:t>
            </a:r>
            <a:r>
              <a:rPr lang="en-US" baseline="-25000" dirty="0" smtClean="0"/>
              <a:t>o</a:t>
            </a:r>
            <a:endParaRPr lang="en-US" baseline="-25000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30270" y="1307304"/>
            <a:ext cx="4513730" cy="3383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8231739" y="2699756"/>
            <a:ext cx="3476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y</a:t>
            </a:r>
            <a:r>
              <a:rPr lang="en-US" baseline="-25000" dirty="0" smtClean="0">
                <a:solidFill>
                  <a:srgbClr val="FF0000"/>
                </a:solidFill>
              </a:rPr>
              <a:t>s</a:t>
            </a:r>
            <a:endParaRPr lang="en-US" baseline="-25000" dirty="0"/>
          </a:p>
        </p:txBody>
      </p:sp>
      <p:sp>
        <p:nvSpPr>
          <p:cNvPr id="19" name="Rectangle 18"/>
          <p:cNvSpPr/>
          <p:nvPr/>
        </p:nvSpPr>
        <p:spPr>
          <a:xfrm>
            <a:off x="8231738" y="3133577"/>
            <a:ext cx="3679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y</a:t>
            </a:r>
            <a:r>
              <a:rPr lang="en-US" baseline="-25000" dirty="0" smtClean="0"/>
              <a:t>o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2255473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velocities of neutral inflectional and sonic waves</a:t>
            </a:r>
            <a:endParaRPr lang="en-US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909763" y="701138"/>
            <a:ext cx="5324475" cy="399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6751661" y="880264"/>
            <a:ext cx="21723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70C0"/>
                </a:solidFill>
                <a:latin typeface="Source Sans Pro"/>
              </a:rPr>
              <a:t>Neutral waves, GIP</a:t>
            </a:r>
            <a:endParaRPr lang="en-US" dirty="0">
              <a:solidFill>
                <a:srgbClr val="0070C0"/>
              </a:solidFill>
              <a:latin typeface="Source Sans Pro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751661" y="1249596"/>
            <a:ext cx="2294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Source Sans Pro"/>
              </a:rPr>
              <a:t>s</a:t>
            </a:r>
            <a:r>
              <a:rPr lang="en-US" dirty="0" smtClean="0">
                <a:solidFill>
                  <a:srgbClr val="FF0000"/>
                </a:solidFill>
                <a:latin typeface="Source Sans Pro"/>
              </a:rPr>
              <a:t>onic wave, c=1-1/M</a:t>
            </a:r>
            <a:endParaRPr lang="en-US" dirty="0">
              <a:solidFill>
                <a:srgbClr val="FF0000"/>
              </a:solidFill>
              <a:latin typeface="Source Sans Pro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751660" y="2696625"/>
            <a:ext cx="2223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C000"/>
                </a:solidFill>
                <a:latin typeface="Source Sans Pro"/>
              </a:rPr>
              <a:t>wall speed of sound</a:t>
            </a:r>
            <a:endParaRPr lang="en-US" dirty="0">
              <a:solidFill>
                <a:srgbClr val="FFC000"/>
              </a:solidFill>
              <a:latin typeface="Source Sans Pro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71617" y="2154260"/>
            <a:ext cx="9925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Source Sans Pro"/>
              </a:rPr>
              <a:t>subsonic</a:t>
            </a:r>
            <a:endParaRPr lang="en-US" sz="1600" dirty="0">
              <a:latin typeface="Source Sans Pro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200089" y="1841503"/>
            <a:ext cx="117532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Source Sans Pro"/>
              </a:rPr>
              <a:t>supersonic</a:t>
            </a:r>
            <a:endParaRPr lang="en-US" sz="1600" dirty="0">
              <a:latin typeface="Source Sans Pro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91576" y="3290159"/>
            <a:ext cx="19543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latin typeface="Source Sans Pro"/>
              </a:rPr>
              <a:t>s</a:t>
            </a:r>
            <a:r>
              <a:rPr lang="en-US" sz="1600" dirty="0" smtClean="0">
                <a:latin typeface="Source Sans Pro"/>
              </a:rPr>
              <a:t>upersonic @ edge</a:t>
            </a:r>
          </a:p>
          <a:p>
            <a:r>
              <a:rPr lang="en-US" sz="1600" dirty="0" smtClean="0">
                <a:latin typeface="Source Sans Pro"/>
              </a:rPr>
              <a:t>subsonic @ wall</a:t>
            </a:r>
            <a:endParaRPr lang="en-US" sz="1600" dirty="0">
              <a:latin typeface="Source Sans Pro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152531" y="1064930"/>
            <a:ext cx="18501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smtClean="0">
                <a:latin typeface="Source Sans Pro"/>
              </a:rPr>
              <a:t>subsonic @ edge</a:t>
            </a:r>
          </a:p>
          <a:p>
            <a:r>
              <a:rPr lang="en-US" sz="1600" dirty="0" smtClean="0">
                <a:latin typeface="Source Sans Pro"/>
              </a:rPr>
              <a:t>supersonic @ wall</a:t>
            </a:r>
            <a:endParaRPr lang="en-US" sz="1600" dirty="0">
              <a:latin typeface="Source Sans Pro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71409" y="2010780"/>
            <a:ext cx="17643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  <a:latin typeface="Source Sans Pro"/>
              </a:rPr>
              <a:t>Neutral waves </a:t>
            </a:r>
            <a:r>
              <a:rPr lang="en-US" dirty="0" smtClean="0">
                <a:latin typeface="Source Sans Pro"/>
              </a:rPr>
              <a:t>are subsonic relative to edge</a:t>
            </a:r>
            <a:endParaRPr lang="en-US" dirty="0">
              <a:latin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3862790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for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E64AEEDD9B7A4D93545ACBE97D4615" ma:contentTypeVersion="2" ma:contentTypeDescription="Create a new document." ma:contentTypeScope="" ma:versionID="f49002b78e3a4a71b814eef46a983816">
  <xsd:schema xmlns:xsd="http://www.w3.org/2001/XMLSchema" xmlns:xs="http://www.w3.org/2001/XMLSchema" xmlns:p="http://schemas.microsoft.com/office/2006/metadata/properties" xmlns:ns2="http://schemas.microsoft.com/sharepoint/v3/fields" targetNamespace="http://schemas.microsoft.com/office/2006/metadata/properties" ma:root="true" ma:fieldsID="38f6db2dd0d9a0cf6a8dc37be32b365b" ns2:_="">
    <xsd:import namespace="http://schemas.microsoft.com/sharepoint/v3/fields"/>
    <xsd:element name="properties">
      <xsd:complexType>
        <xsd:sequence>
          <xsd:element name="documentManagement">
            <xsd:complexType>
              <xsd:all>
                <xsd:element ref="ns2:_Status" minOccurs="0"/>
                <xsd:element ref="ns2:_Vers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8" nillable="true" ma:displayName="Status" ma:default="Not Started" ma:internalName="_Status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  <xsd:element name="_Version" ma:index="9" nillable="true" ma:displayName="Version" ma:internalName="_Vers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 ma:displayName="Status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Version xmlns="http://schemas.microsoft.com/sharepoint/v3/fields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87D2A1B0-FF3E-4009-940D-AED0EB70AA2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4214858-785C-42F7-BE66-6D0E79395FC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/field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B6F2769-7194-4217-93D3-3AF3A4742282}">
  <ds:schemaRefs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purl.org/dc/terms/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sharepoint/v3/field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stanford_title_wide.potx</Template>
  <TotalTime>9149</TotalTime>
  <Words>409</Words>
  <Application>Microsoft Office PowerPoint</Application>
  <PresentationFormat>On-screen Show (16:9)</PresentationFormat>
  <Paragraphs>111</Paragraphs>
  <Slides>18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stanford</vt:lpstr>
      <vt:lpstr>Equation</vt:lpstr>
      <vt:lpstr>Meeting – 19/6/2022</vt:lpstr>
      <vt:lpstr>Compressible boundary layers</vt:lpstr>
      <vt:lpstr>Compressible boundary layers</vt:lpstr>
      <vt:lpstr>Compressible boundary layers</vt:lpstr>
      <vt:lpstr>Compressible boundary layers</vt:lpstr>
      <vt:lpstr>Compressible boundary layers</vt:lpstr>
      <vt:lpstr>Generalized inflection point</vt:lpstr>
      <vt:lpstr>Illustration of GIP and sonic point</vt:lpstr>
      <vt:lpstr>Phase velocities of neutral inflectional and sonic waves</vt:lpstr>
      <vt:lpstr>Mack modes</vt:lpstr>
      <vt:lpstr>Mack modes</vt:lpstr>
      <vt:lpstr>Mack modes</vt:lpstr>
      <vt:lpstr>Mack modes</vt:lpstr>
      <vt:lpstr>Mack modes</vt:lpstr>
      <vt:lpstr>Mack modes</vt:lpstr>
      <vt:lpstr>Mack modes</vt:lpstr>
      <vt:lpstr>Mack modes</vt:lpstr>
      <vt:lpstr>Mack modes, summary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Michael</cp:lastModifiedBy>
  <cp:revision>219</cp:revision>
  <dcterms:created xsi:type="dcterms:W3CDTF">2010-04-12T23:12:02Z</dcterms:created>
  <dcterms:modified xsi:type="dcterms:W3CDTF">2022-06-21T14:41:44Z</dcterms:modified>
  <cp:contentStatus>Draft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0x0101000DE64AEEDD9B7A4D93545ACBE97D4615</vt:lpwstr>
  </property>
</Properties>
</file>